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21383625" cy="30275213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berto Simoes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94665"/>
  </p:normalViewPr>
  <p:slideViewPr>
    <p:cSldViewPr snapToGrid="0" showGuides="1">
      <p:cViewPr>
        <p:scale>
          <a:sx n="50" d="100"/>
          <a:sy n="50" d="100"/>
        </p:scale>
        <p:origin x="840" y="-6144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35" userDrawn="1">
          <p15:clr>
            <a:srgbClr val="FBAE40"/>
          </p15:clr>
        </p15:guide>
        <p15:guide id="2" pos="67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192448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0929960" y="1625544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61966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575840" y="7084080"/>
            <a:ext cx="61966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4082480" y="7084080"/>
            <a:ext cx="61966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61966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7575840" y="16255440"/>
            <a:ext cx="61966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14082480" y="16255440"/>
            <a:ext cx="61966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17559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17559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963360" y="796680"/>
            <a:ext cx="19244880" cy="2343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17559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17559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29960" y="1625544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19244880" cy="8375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65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-526680"/>
            <a:ext cx="21383280" cy="4795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" name="CustomShape 2"/>
          <p:cNvSpPr/>
          <p:nvPr/>
        </p:nvSpPr>
        <p:spPr>
          <a:xfrm>
            <a:off x="0" y="27606240"/>
            <a:ext cx="21383280" cy="284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963360" y="796680"/>
            <a:ext cx="19244880" cy="5055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488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6550" b="0" strike="noStrike" spc="-1" dirty="0" err="1">
                <a:solidFill>
                  <a:srgbClr val="000000"/>
                </a:solidFill>
                <a:latin typeface="Calibri"/>
              </a:rPr>
              <a:t>Click</a:t>
            </a:r>
            <a:r>
              <a:rPr lang="pt-PT" sz="655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6550" b="0" strike="noStrike" spc="-1" dirty="0" err="1">
                <a:solidFill>
                  <a:srgbClr val="000000"/>
                </a:solidFill>
                <a:latin typeface="Calibri"/>
              </a:rPr>
              <a:t>edit</a:t>
            </a:r>
            <a:r>
              <a:rPr lang="pt-PT" sz="655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6550" b="0" strike="noStrike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pt-PT" sz="655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655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655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6550" b="0" strike="noStrike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pt-PT" sz="655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6550" b="0" strike="noStrike" spc="-1" dirty="0" err="1">
                <a:solidFill>
                  <a:srgbClr val="000000"/>
                </a:solidFill>
                <a:latin typeface="Calibri"/>
              </a:rPr>
              <a:t>format</a:t>
            </a:r>
            <a:endParaRPr lang="pt-PT" sz="655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4680" b="0" strike="noStrike" spc="-1" dirty="0" err="1">
                <a:solidFill>
                  <a:srgbClr val="000000"/>
                </a:solidFill>
                <a:latin typeface="Calibri"/>
              </a:rPr>
              <a:t>Second</a:t>
            </a:r>
            <a:r>
              <a:rPr lang="pt-PT" sz="468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468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468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468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pt-PT" sz="468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4210" b="0" strike="noStrike" spc="-1" dirty="0" err="1">
                <a:solidFill>
                  <a:srgbClr val="000000"/>
                </a:solidFill>
                <a:latin typeface="Calibri"/>
              </a:rPr>
              <a:t>Third</a:t>
            </a:r>
            <a:r>
              <a:rPr lang="pt-PT" sz="421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421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421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421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pt-PT" sz="4210" b="0" strike="noStrike" spc="-1" dirty="0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4210" b="0" strike="noStrike" spc="-1" dirty="0" err="1">
                <a:solidFill>
                  <a:srgbClr val="000000"/>
                </a:solidFill>
                <a:latin typeface="Calibri"/>
              </a:rPr>
              <a:t>Fourth</a:t>
            </a:r>
            <a:r>
              <a:rPr lang="pt-PT" sz="421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421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421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421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pt-PT" sz="421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Fifth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pt-PT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Sixth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pt-PT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Seventh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pt-PT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Imagem 4"/>
          <p:cNvPicPr/>
          <p:nvPr/>
        </p:nvPicPr>
        <p:blipFill>
          <a:blip r:embed="rId14"/>
          <a:stretch/>
        </p:blipFill>
        <p:spPr>
          <a:xfrm>
            <a:off x="616320" y="28163520"/>
            <a:ext cx="6241680" cy="1563120"/>
          </a:xfrm>
          <a:prstGeom prst="rect">
            <a:avLst/>
          </a:prstGeom>
          <a:ln>
            <a:noFill/>
          </a:ln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69CCE331-124C-23E8-471C-2F61F24A16FC}"/>
              </a:ext>
            </a:extLst>
          </p:cNvPr>
          <p:cNvGrpSpPr/>
          <p:nvPr userDrawn="1"/>
        </p:nvGrpSpPr>
        <p:grpSpPr>
          <a:xfrm>
            <a:off x="1609725" y="572366"/>
            <a:ext cx="2924100" cy="2126284"/>
            <a:chOff x="2574925" y="1989507"/>
            <a:chExt cx="2924100" cy="2126284"/>
          </a:xfrm>
        </p:grpSpPr>
        <p:pic>
          <p:nvPicPr>
            <p:cNvPr id="10" name="Google Shape;46;p1">
              <a:extLst>
                <a:ext uri="{FF2B5EF4-FFF2-40B4-BE49-F238E27FC236}">
                  <a16:creationId xmlns:a16="http://schemas.microsoft.com/office/drawing/2014/main" id="{907D0F7A-BE22-5D95-E418-6E434B2AA30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574925" y="1989507"/>
              <a:ext cx="1438275" cy="1437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47;p1">
              <a:extLst>
                <a:ext uri="{FF2B5EF4-FFF2-40B4-BE49-F238E27FC236}">
                  <a16:creationId xmlns:a16="http://schemas.microsoft.com/office/drawing/2014/main" id="{5EE73AE3-D960-A71A-32F3-891A29C5EA99}"/>
                </a:ext>
              </a:extLst>
            </p:cNvPr>
            <p:cNvSpPr txBox="1"/>
            <p:nvPr/>
          </p:nvSpPr>
          <p:spPr>
            <a:xfrm>
              <a:off x="2574925" y="3474391"/>
              <a:ext cx="1438200" cy="641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0" tIns="33000" rIns="0" bIns="0" anchor="t" anchorCtr="0">
              <a:spAutoFit/>
            </a:bodyPr>
            <a:lstStyle/>
            <a:p>
              <a:pPr marL="43243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0"/>
                <a:buFont typeface="Arial"/>
                <a:buNone/>
              </a:pPr>
              <a:r>
                <a:rPr lang="pt-PT" sz="395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50</a:t>
              </a:r>
              <a:endParaRPr sz="3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8;p1">
              <a:extLst>
                <a:ext uri="{FF2B5EF4-FFF2-40B4-BE49-F238E27FC236}">
                  <a16:creationId xmlns:a16="http://schemas.microsoft.com/office/drawing/2014/main" id="{F48263CC-BC69-45C1-354C-2CC76851CACD}"/>
                </a:ext>
              </a:extLst>
            </p:cNvPr>
            <p:cNvSpPr txBox="1"/>
            <p:nvPr/>
          </p:nvSpPr>
          <p:spPr>
            <a:xfrm>
              <a:off x="4060825" y="1989507"/>
              <a:ext cx="1438200" cy="640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0" tIns="31750" rIns="0" bIns="0" anchor="t" anchorCtr="0">
              <a:spAutoFit/>
            </a:bodyPr>
            <a:lstStyle/>
            <a:p>
              <a:pPr marL="43370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0"/>
                <a:buFont typeface="Arial"/>
                <a:buNone/>
              </a:pPr>
              <a:r>
                <a:rPr lang="pt-PT" sz="395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3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9;p1">
              <a:extLst>
                <a:ext uri="{FF2B5EF4-FFF2-40B4-BE49-F238E27FC236}">
                  <a16:creationId xmlns:a16="http://schemas.microsoft.com/office/drawing/2014/main" id="{4A8B5F36-5782-9C5D-973F-4FF239463AAA}"/>
                </a:ext>
              </a:extLst>
            </p:cNvPr>
            <p:cNvSpPr txBox="1"/>
            <p:nvPr/>
          </p:nvSpPr>
          <p:spPr>
            <a:xfrm>
              <a:off x="4060825" y="2684323"/>
              <a:ext cx="1438200" cy="1114200"/>
            </a:xfrm>
            <a:prstGeom prst="rect">
              <a:avLst/>
            </a:prstGeom>
            <a:solidFill>
              <a:srgbClr val="007947"/>
            </a:solidFill>
            <a:ln>
              <a:noFill/>
            </a:ln>
          </p:spPr>
          <p:txBody>
            <a:bodyPr spcFirstLastPara="1" wrap="square" lIns="0" tIns="255250" rIns="0" bIns="0" anchor="t" anchorCtr="0">
              <a:spAutoFit/>
            </a:bodyPr>
            <a:lstStyle/>
            <a:p>
              <a:pPr marL="252095" marR="141605" lvl="0" indent="-104775" algn="l" rtl="0">
                <a:lnSpc>
                  <a:spcPct val="1022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50"/>
                <a:buFont typeface="Arial"/>
                <a:buNone/>
              </a:pPr>
              <a:r>
                <a:rPr lang="pt-PT" sz="275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Future Skills</a:t>
              </a:r>
              <a:endPara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5;p1">
            <a:extLst>
              <a:ext uri="{FF2B5EF4-FFF2-40B4-BE49-F238E27FC236}">
                <a16:creationId xmlns:a16="http://schemas.microsoft.com/office/drawing/2014/main" id="{5110D3CC-B4A7-BD39-4054-2BB01AC7FA41}"/>
              </a:ext>
            </a:extLst>
          </p:cNvPr>
          <p:cNvSpPr txBox="1"/>
          <p:nvPr userDrawn="1"/>
        </p:nvSpPr>
        <p:spPr>
          <a:xfrm>
            <a:off x="6858000" y="1606688"/>
            <a:ext cx="12915900" cy="131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PT" sz="32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LICENCIATURA EM ENGENHARIA SISTEMAS INFORMÁTICOS</a:t>
            </a:r>
            <a:endParaRPr lang="pt-PT" sz="3200" b="0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3049905" lvl="0" indent="0" algn="l" rtl="0">
              <a:lnSpc>
                <a:spcPct val="132900"/>
              </a:lnSpc>
              <a:spcBef>
                <a:spcPts val="11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PT" sz="32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3ºano </a:t>
            </a:r>
            <a:r>
              <a:rPr lang="pt-PT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pt-PT" sz="32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ºsemestre 2025/2026</a:t>
            </a:r>
          </a:p>
        </p:txBody>
      </p:sp>
      <p:pic>
        <p:nvPicPr>
          <p:cNvPr id="15" name="Google Shape;50;p1">
            <a:extLst>
              <a:ext uri="{FF2B5EF4-FFF2-40B4-BE49-F238E27FC236}">
                <a16:creationId xmlns:a16="http://schemas.microsoft.com/office/drawing/2014/main" id="{CE5325DC-75E3-8FBF-9474-E8662E50CC42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501812" y="3286189"/>
            <a:ext cx="3187625" cy="83710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35" userDrawn="1">
          <p15:clr>
            <a:srgbClr val="F26B43"/>
          </p15:clr>
        </p15:guide>
        <p15:guide id="2" pos="67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161000" y="4859640"/>
            <a:ext cx="6010920" cy="13577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7923" dir="4201013" sx="101000" sy="101000" algn="tl" rotWithShape="0">
              <a:schemeClr val="bg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44" name="CustomShape 2"/>
          <p:cNvSpPr/>
          <p:nvPr/>
        </p:nvSpPr>
        <p:spPr>
          <a:xfrm>
            <a:off x="7686360" y="4859640"/>
            <a:ext cx="12451680" cy="5921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7923" dir="4201013" sx="101000" sy="101000" algn="tl" rotWithShape="0">
              <a:schemeClr val="bg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45" name="CustomShape 3"/>
          <p:cNvSpPr/>
          <p:nvPr/>
        </p:nvSpPr>
        <p:spPr>
          <a:xfrm>
            <a:off x="7686360" y="11421360"/>
            <a:ext cx="12451680" cy="7014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7923" dir="4201013" sx="101000" sy="101000" algn="tl" rotWithShape="0">
              <a:schemeClr val="bg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46" name="CustomShape 4"/>
          <p:cNvSpPr/>
          <p:nvPr/>
        </p:nvSpPr>
        <p:spPr>
          <a:xfrm>
            <a:off x="13111476" y="19272600"/>
            <a:ext cx="7026564" cy="8057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7923" dir="4201013" sx="101000" sy="101000" algn="tl" rotWithShape="0">
              <a:schemeClr val="bg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47" name="CustomShape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61000" y="19272600"/>
            <a:ext cx="11372280" cy="8057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7923" dir="4201013" sx="101000" sy="101000" algn="tl" rotWithShape="0">
              <a:schemeClr val="bg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 dirty="0"/>
          </a:p>
        </p:txBody>
      </p:sp>
      <p:pic>
        <p:nvPicPr>
          <p:cNvPr id="48" name="Imagem 21"/>
          <p:cNvPicPr/>
          <p:nvPr/>
        </p:nvPicPr>
        <p:blipFill>
          <a:blip r:embed="rId2"/>
          <a:stretch/>
        </p:blipFill>
        <p:spPr>
          <a:xfrm>
            <a:off x="8052840" y="11715840"/>
            <a:ext cx="304560" cy="367920"/>
          </a:xfrm>
          <a:prstGeom prst="rect">
            <a:avLst/>
          </a:prstGeom>
          <a:ln>
            <a:noFill/>
          </a:ln>
        </p:spPr>
      </p:pic>
      <p:pic>
        <p:nvPicPr>
          <p:cNvPr id="49" name="Imagem 22"/>
          <p:cNvPicPr/>
          <p:nvPr/>
        </p:nvPicPr>
        <p:blipFill>
          <a:blip r:embed="rId2"/>
          <a:stretch/>
        </p:blipFill>
        <p:spPr>
          <a:xfrm>
            <a:off x="8060760" y="5116320"/>
            <a:ext cx="304560" cy="367920"/>
          </a:xfrm>
          <a:prstGeom prst="rect">
            <a:avLst/>
          </a:prstGeom>
          <a:ln>
            <a:noFill/>
          </a:ln>
        </p:spPr>
      </p:pic>
      <p:pic>
        <p:nvPicPr>
          <p:cNvPr id="50" name="Imagem 23"/>
          <p:cNvPicPr/>
          <p:nvPr/>
        </p:nvPicPr>
        <p:blipFill>
          <a:blip r:embed="rId2"/>
          <a:stretch/>
        </p:blipFill>
        <p:spPr>
          <a:xfrm>
            <a:off x="1525680" y="5116320"/>
            <a:ext cx="304560" cy="367920"/>
          </a:xfrm>
          <a:prstGeom prst="rect">
            <a:avLst/>
          </a:prstGeom>
          <a:ln>
            <a:noFill/>
          </a:ln>
        </p:spPr>
      </p:pic>
      <p:pic>
        <p:nvPicPr>
          <p:cNvPr id="51" name="Imagem 24"/>
          <p:cNvPicPr/>
          <p:nvPr/>
        </p:nvPicPr>
        <p:blipFill>
          <a:blip r:embed="rId2"/>
          <a:stretch/>
        </p:blipFill>
        <p:spPr>
          <a:xfrm>
            <a:off x="13476156" y="19528920"/>
            <a:ext cx="356020" cy="367920"/>
          </a:xfrm>
          <a:prstGeom prst="rect">
            <a:avLst/>
          </a:prstGeom>
          <a:ln>
            <a:noFill/>
          </a:ln>
        </p:spPr>
      </p:pic>
      <p:sp>
        <p:nvSpPr>
          <p:cNvPr id="52" name="CustomShape 6"/>
          <p:cNvSpPr/>
          <p:nvPr/>
        </p:nvSpPr>
        <p:spPr>
          <a:xfrm>
            <a:off x="13901676" y="19404000"/>
            <a:ext cx="5524208" cy="63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pt-PT" sz="3600" b="1" strike="noStrike" spc="-1" dirty="0">
                <a:solidFill>
                  <a:srgbClr val="004B87"/>
                </a:solidFill>
                <a:latin typeface="Calibri"/>
              </a:rPr>
              <a:t>CONCLUSIONS</a:t>
            </a:r>
          </a:p>
        </p:txBody>
      </p:sp>
      <p:sp>
        <p:nvSpPr>
          <p:cNvPr id="54" name="CustomShape 8"/>
          <p:cNvSpPr/>
          <p:nvPr/>
        </p:nvSpPr>
        <p:spPr>
          <a:xfrm>
            <a:off x="13476155" y="20299680"/>
            <a:ext cx="6274365" cy="66815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indent="360000" algn="just">
              <a:lnSpc>
                <a:spcPct val="150000"/>
              </a:lnSpc>
            </a:pPr>
            <a:r>
              <a:rPr lang="en-US" sz="2400" spc="-1" dirty="0">
                <a:solidFill>
                  <a:srgbClr val="004B87"/>
                </a:solidFill>
                <a:latin typeface="Calibri"/>
              </a:rPr>
              <a:t>The solution centralizes Social Store management, improving operational efficiency, traceability, and overall control. Automation and push notifications enable a faster response to urgent requests and critical events, such as expiry-date alerts. In addition, the Android app enhances accessibility through home screen </a:t>
            </a:r>
            <a:r>
              <a:rPr lang="en-US" sz="2400" b="1" spc="-1" dirty="0">
                <a:solidFill>
                  <a:srgbClr val="004B87"/>
                </a:solidFill>
                <a:latin typeface="Calibri"/>
              </a:rPr>
              <a:t>widgets</a:t>
            </a:r>
            <a:r>
              <a:rPr lang="en-US" sz="2400" spc="-1" dirty="0">
                <a:solidFill>
                  <a:srgbClr val="004B87"/>
                </a:solidFill>
                <a:latin typeface="Calibri"/>
              </a:rPr>
              <a:t> (e.g., scheduled baskets/deliveries), providing essential information at a glance. Future work includes broader user testing, more comprehensive reports and indicators, and strengthened permissions and security.</a:t>
            </a:r>
          </a:p>
        </p:txBody>
      </p:sp>
      <p:sp>
        <p:nvSpPr>
          <p:cNvPr id="55" name="CustomShape 9"/>
          <p:cNvSpPr/>
          <p:nvPr/>
        </p:nvSpPr>
        <p:spPr>
          <a:xfrm>
            <a:off x="8408160" y="11580120"/>
            <a:ext cx="11679480" cy="63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pt-PT" sz="3600" b="1" spc="-1" dirty="0">
                <a:solidFill>
                  <a:srgbClr val="004B87"/>
                </a:solidFill>
                <a:latin typeface="Calibri"/>
              </a:rPr>
              <a:t>TECHNOLOGIES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6" name="CustomShape 10"/>
          <p:cNvSpPr/>
          <p:nvPr/>
        </p:nvSpPr>
        <p:spPr>
          <a:xfrm>
            <a:off x="1951200" y="5028480"/>
            <a:ext cx="4725720" cy="6393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pt-PT" sz="3600" b="1" spc="-1" dirty="0">
                <a:solidFill>
                  <a:srgbClr val="004B87"/>
                </a:solidFill>
                <a:latin typeface="Calibri"/>
              </a:rPr>
              <a:t>BACKGROUND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7" name="CustomShape 11"/>
          <p:cNvSpPr/>
          <p:nvPr/>
        </p:nvSpPr>
        <p:spPr>
          <a:xfrm>
            <a:off x="8408160" y="5028480"/>
            <a:ext cx="4725720" cy="6393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pt-PT" sz="3600" b="1" strike="noStrike" spc="-1" dirty="0">
                <a:solidFill>
                  <a:srgbClr val="004B87"/>
                </a:solidFill>
                <a:latin typeface="Calibri"/>
              </a:rPr>
              <a:t>OBJECTIVES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8" name="CustomShape 12"/>
          <p:cNvSpPr/>
          <p:nvPr/>
        </p:nvSpPr>
        <p:spPr>
          <a:xfrm>
            <a:off x="1525680" y="5771880"/>
            <a:ext cx="5207692" cy="12219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indent="360000" algn="just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IPCA’s Social Action Services</a:t>
            </a: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 (SAS-IPCA) support students in vulnerable situations through the </a:t>
            </a: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Social Store</a:t>
            </a: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, promoting solidarity, sustainability, and the circular economy.</a:t>
            </a:r>
          </a:p>
          <a:p>
            <a:pPr indent="360000" algn="just">
              <a:lnSpc>
                <a:spcPct val="150000"/>
              </a:lnSpc>
            </a:pP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The management of donations, inventory, and aid allocation is often carried out manually or with dispersed information, leading to difficulties in </a:t>
            </a: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stock control</a:t>
            </a: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, </a:t>
            </a: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delays</a:t>
            </a: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, and </a:t>
            </a: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reduced traceability</a:t>
            </a: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.</a:t>
            </a:r>
          </a:p>
          <a:p>
            <a:pPr indent="360000" algn="just">
              <a:lnSpc>
                <a:spcPct val="150000"/>
              </a:lnSpc>
            </a:pPr>
            <a:r>
              <a:rPr lang="en-US" sz="2400" b="0" strike="noStrike" spc="-1" dirty="0">
                <a:solidFill>
                  <a:srgbClr val="004B87"/>
                </a:solidFill>
                <a:latin typeface="Calibri"/>
              </a:rPr>
              <a:t>This project proposes a digital solution to centralize processes, improve efficiency, and support decision-making.</a:t>
            </a:r>
          </a:p>
          <a:p>
            <a:pPr indent="360000" algn="just">
              <a:lnSpc>
                <a:spcPct val="150000"/>
              </a:lnSpc>
            </a:pPr>
            <a:r>
              <a:rPr lang="pt-PT" sz="2400" b="0" strike="noStrike" spc="-1" dirty="0" err="1">
                <a:solidFill>
                  <a:srgbClr val="004B87"/>
                </a:solidFill>
                <a:latin typeface="Calibri"/>
              </a:rPr>
              <a:t>The</a:t>
            </a:r>
            <a:r>
              <a:rPr lang="pt-PT" sz="2400" b="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b="0" strike="noStrike" spc="-1" dirty="0" err="1">
                <a:solidFill>
                  <a:srgbClr val="004B87"/>
                </a:solidFill>
                <a:latin typeface="Calibri"/>
              </a:rPr>
              <a:t>solution</a:t>
            </a:r>
            <a:r>
              <a:rPr lang="pt-PT" sz="2400" b="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b="0" strike="noStrike" spc="-1" dirty="0" err="1">
                <a:solidFill>
                  <a:srgbClr val="004B87"/>
                </a:solidFill>
                <a:latin typeface="Calibri"/>
              </a:rPr>
              <a:t>includes</a:t>
            </a:r>
            <a:r>
              <a:rPr lang="pt-PT" sz="2400" b="0" strike="noStrike" spc="-1" dirty="0">
                <a:solidFill>
                  <a:srgbClr val="004B87"/>
                </a:solidFill>
                <a:latin typeface="Calibri"/>
              </a:rPr>
              <a:t>:</a:t>
            </a:r>
          </a:p>
          <a:p>
            <a:pPr marL="4392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004B87"/>
                </a:solidFill>
                <a:latin typeface="Calibri"/>
              </a:rPr>
              <a:t>An </a:t>
            </a: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Android app</a:t>
            </a:r>
            <a:r>
              <a:rPr lang="en-US" sz="2400" strike="noStrike" spc="-1" dirty="0">
                <a:solidFill>
                  <a:srgbClr val="004B87"/>
                </a:solidFill>
                <a:latin typeface="Calibri"/>
              </a:rPr>
              <a:t> for beneficiaries and staff (internal management and requests);</a:t>
            </a:r>
          </a:p>
          <a:p>
            <a:pPr marL="4392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004B87"/>
                </a:solidFill>
                <a:latin typeface="Calibri"/>
              </a:rPr>
              <a:t>An </a:t>
            </a:r>
            <a:r>
              <a:rPr lang="en-US" sz="2400" b="1" strike="noStrike" spc="-1" dirty="0">
                <a:solidFill>
                  <a:srgbClr val="004B87"/>
                </a:solidFill>
                <a:latin typeface="Calibri"/>
              </a:rPr>
              <a:t>informational website</a:t>
            </a:r>
            <a:r>
              <a:rPr lang="en-US" sz="2400" strike="noStrike" spc="-1" dirty="0">
                <a:solidFill>
                  <a:srgbClr val="004B87"/>
                </a:solidFill>
                <a:latin typeface="Calibri"/>
              </a:rPr>
              <a:t> to promote campaigns and encourage community participation.</a:t>
            </a:r>
            <a:endParaRPr lang="en-US" sz="2400" strike="noStrike" spc="-1" dirty="0">
              <a:latin typeface="Arial"/>
            </a:endParaRPr>
          </a:p>
        </p:txBody>
      </p:sp>
      <p:sp>
        <p:nvSpPr>
          <p:cNvPr id="59" name="CustomShape 13"/>
          <p:cNvSpPr/>
          <p:nvPr/>
        </p:nvSpPr>
        <p:spPr>
          <a:xfrm>
            <a:off x="7918200" y="12355894"/>
            <a:ext cx="11842560" cy="5571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Mobile App: 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Android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Kotlin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+ Jetpack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Compose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(Material 3)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Navigation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Compose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Lifecycle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ViewModel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Compose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);</a:t>
            </a:r>
          </a:p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 err="1">
                <a:solidFill>
                  <a:srgbClr val="004B87"/>
                </a:solidFill>
                <a:latin typeface="Calibri"/>
              </a:rPr>
              <a:t>Firebase</a:t>
            </a: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 (Android SDK): 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Authentication,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Cloud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Firestore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,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Cloud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Storage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,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Cloud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Messaging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(FCM) (via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Firebase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BOM);</a:t>
            </a:r>
          </a:p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 err="1">
                <a:solidFill>
                  <a:srgbClr val="004B87"/>
                </a:solidFill>
                <a:latin typeface="Calibri"/>
              </a:rPr>
              <a:t>Barcode</a:t>
            </a: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/QR: 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Play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Services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Code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Scanner / ML Kit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Code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Scanner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ZXing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(core);</a:t>
            </a:r>
          </a:p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 err="1">
                <a:solidFill>
                  <a:srgbClr val="004B87"/>
                </a:solidFill>
                <a:latin typeface="Calibri"/>
              </a:rPr>
              <a:t>Backend</a:t>
            </a: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b="1" strike="noStrike" spc="-1" dirty="0" err="1">
                <a:solidFill>
                  <a:srgbClr val="004B87"/>
                </a:solidFill>
                <a:latin typeface="Calibri"/>
              </a:rPr>
              <a:t>automation</a:t>
            </a: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: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Firebase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Cloud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Functions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(Node.js 22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TypeScript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)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using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firebase-functions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firebase-admin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;</a:t>
            </a:r>
          </a:p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Website: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React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Vite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Firebase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JS SDK;</a:t>
            </a:r>
          </a:p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Web UI </a:t>
            </a:r>
            <a:r>
              <a:rPr lang="pt-PT" sz="2400" b="1" strike="noStrike" spc="-1" dirty="0" err="1">
                <a:solidFill>
                  <a:srgbClr val="004B87"/>
                </a:solidFill>
                <a:latin typeface="Calibri"/>
              </a:rPr>
              <a:t>libs</a:t>
            </a: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: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Chart.js (via react-chartjs-2) +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Leaflet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/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OpenStreetMap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(via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react-leaflet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);</a:t>
            </a:r>
          </a:p>
          <a:p>
            <a:pPr marL="342000" indent="-34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b="1" strike="noStrike" spc="-1" dirty="0" err="1">
                <a:solidFill>
                  <a:srgbClr val="004B87"/>
                </a:solidFill>
                <a:latin typeface="Calibri"/>
              </a:rPr>
              <a:t>Deployment</a:t>
            </a:r>
            <a:r>
              <a:rPr lang="pt-PT" sz="2400" b="1" strike="noStrike" spc="-1" dirty="0">
                <a:solidFill>
                  <a:srgbClr val="004B87"/>
                </a:solidFill>
                <a:latin typeface="Calibri"/>
              </a:rPr>
              <a:t>: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Firebase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pt-PT" sz="2400" strike="noStrike" spc="-1" dirty="0" err="1">
                <a:solidFill>
                  <a:srgbClr val="004B87"/>
                </a:solidFill>
                <a:latin typeface="Calibri"/>
              </a:rPr>
              <a:t>Hosting</a:t>
            </a:r>
            <a:r>
              <a:rPr lang="pt-PT" sz="2400" strike="noStrike" spc="-1" dirty="0">
                <a:solidFill>
                  <a:srgbClr val="004B87"/>
                </a:solidFill>
                <a:latin typeface="Calibri"/>
              </a:rPr>
              <a:t> (web).</a:t>
            </a:r>
            <a:endParaRPr lang="en-US" sz="2400" strike="noStrike" spc="-1" dirty="0"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7918200" y="5695560"/>
            <a:ext cx="5712120" cy="44656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strike="noStrike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Objective and Specific Objectives:</a:t>
            </a:r>
          </a:p>
          <a:p>
            <a:pPr marL="457200" indent="-456840" algn="just">
              <a:lnSpc>
                <a:spcPct val="150000"/>
              </a:lnSpc>
              <a:buClr>
                <a:srgbClr val="004B87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Beneficiary management;</a:t>
            </a:r>
          </a:p>
          <a:p>
            <a:pPr marL="457200" indent="-456840" algn="just">
              <a:lnSpc>
                <a:spcPct val="150000"/>
              </a:lnSpc>
              <a:buClr>
                <a:srgbClr val="004B87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Inventory/stock management;</a:t>
            </a:r>
          </a:p>
          <a:p>
            <a:pPr marL="457200" indent="-456840" algn="just">
              <a:lnSpc>
                <a:spcPct val="150000"/>
              </a:lnSpc>
              <a:buClr>
                <a:srgbClr val="004B87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management;</a:t>
            </a:r>
          </a:p>
          <a:p>
            <a:pPr marL="457200" indent="-456840" algn="just">
              <a:lnSpc>
                <a:spcPct val="150000"/>
              </a:lnSpc>
              <a:buClr>
                <a:srgbClr val="004B87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Aid package (basket) management;</a:t>
            </a:r>
          </a:p>
          <a:p>
            <a:pPr marL="457200" indent="-456840" algn="just">
              <a:lnSpc>
                <a:spcPct val="150000"/>
              </a:lnSpc>
              <a:buClr>
                <a:srgbClr val="004B87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 submission and validation;</a:t>
            </a:r>
          </a:p>
          <a:p>
            <a:pPr marL="457200" indent="-456840" algn="just">
              <a:lnSpc>
                <a:spcPct val="150000"/>
              </a:lnSpc>
              <a:buClr>
                <a:srgbClr val="004B87"/>
              </a:buClr>
              <a:buFont typeface="Calibri Light"/>
              <a:buAutoNum type="arabicPeriod"/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Urgent requests and fast communication between beneficiaries and SAS.</a:t>
            </a:r>
          </a:p>
        </p:txBody>
      </p:sp>
      <p:sp>
        <p:nvSpPr>
          <p:cNvPr id="64" name="CustomShape 17"/>
          <p:cNvSpPr/>
          <p:nvPr/>
        </p:nvSpPr>
        <p:spPr>
          <a:xfrm>
            <a:off x="6733372" y="504046"/>
            <a:ext cx="13664782" cy="3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6100"/>
              </a:lnSpc>
            </a:pPr>
            <a:r>
              <a:rPr lang="pt-PT" sz="6400" b="1" strike="noStrike" spc="-1" dirty="0">
                <a:solidFill>
                  <a:srgbClr val="004B87"/>
                </a:solidFill>
                <a:latin typeface="Calibri"/>
              </a:rPr>
              <a:t>IPCA Social </a:t>
            </a:r>
            <a:r>
              <a:rPr lang="pt-PT" sz="6400" b="1" strike="noStrike" spc="-1" dirty="0" err="1">
                <a:solidFill>
                  <a:srgbClr val="004B87"/>
                </a:solidFill>
                <a:latin typeface="Calibri"/>
              </a:rPr>
              <a:t>Store</a:t>
            </a:r>
            <a:r>
              <a:rPr lang="pt-PT" sz="6400" b="1" strike="noStrike" spc="-1" dirty="0">
                <a:solidFill>
                  <a:srgbClr val="004B87"/>
                </a:solidFill>
                <a:latin typeface="Calibri"/>
              </a:rPr>
              <a:t>: Mobile </a:t>
            </a:r>
            <a:r>
              <a:rPr lang="pt-PT" sz="6400" b="1" strike="noStrike" spc="-1" dirty="0" err="1">
                <a:solidFill>
                  <a:srgbClr val="004B87"/>
                </a:solidFill>
                <a:latin typeface="Calibri"/>
              </a:rPr>
              <a:t>Application</a:t>
            </a:r>
            <a:endParaRPr lang="pt-PT" sz="6400" b="1" strike="noStrike" spc="-1" dirty="0">
              <a:solidFill>
                <a:srgbClr val="004B87"/>
              </a:solidFill>
              <a:latin typeface="Calibri"/>
            </a:endParaRPr>
          </a:p>
          <a:p>
            <a:pPr>
              <a:lnSpc>
                <a:spcPts val="6100"/>
              </a:lnSpc>
            </a:pPr>
            <a:endParaRPr lang="pt-PT" sz="6400" b="1" spc="-1" dirty="0">
              <a:solidFill>
                <a:srgbClr val="004B87"/>
              </a:solidFill>
              <a:latin typeface="Calibri"/>
            </a:endParaRPr>
          </a:p>
          <a:p>
            <a:pPr>
              <a:lnSpc>
                <a:spcPts val="6100"/>
              </a:lnSpc>
            </a:pPr>
            <a:endParaRPr lang="pt-PT" sz="6400" b="1" strike="noStrike" spc="-1" dirty="0">
              <a:solidFill>
                <a:srgbClr val="004B87"/>
              </a:solidFill>
              <a:latin typeface="Calibri"/>
            </a:endParaRPr>
          </a:p>
          <a:p>
            <a:pPr>
              <a:lnSpc>
                <a:spcPts val="6100"/>
              </a:lnSpc>
            </a:pPr>
            <a:r>
              <a:rPr lang="pt-PT" sz="3200" b="1" spc="-1" dirty="0">
                <a:solidFill>
                  <a:srgbClr val="004B87"/>
                </a:solidFill>
                <a:latin typeface="Calibri"/>
              </a:rPr>
              <a:t>Fábio Fernandes, Fábio Costa, Luís Freitas, Lino Azevedo, Gonçalo Gonçalves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ts val="3900"/>
              </a:lnSpc>
            </a:pPr>
            <a:r>
              <a:rPr lang="pt-PT" sz="3200" spc="-1" dirty="0" err="1">
                <a:solidFill>
                  <a:srgbClr val="004B87"/>
                </a:solidFill>
                <a:latin typeface="Calibri"/>
              </a:rPr>
              <a:t>Supervisors</a:t>
            </a:r>
            <a:r>
              <a:rPr lang="pt-PT" sz="3200" spc="-1" dirty="0">
                <a:solidFill>
                  <a:srgbClr val="004B87"/>
                </a:solidFill>
                <a:latin typeface="Calibri"/>
              </a:rPr>
              <a:t>: Patrícia </a:t>
            </a:r>
            <a:r>
              <a:rPr lang="pt-PT" sz="3200" b="0" strike="noStrike" spc="-1" dirty="0">
                <a:solidFill>
                  <a:srgbClr val="004B87"/>
                </a:solidFill>
                <a:latin typeface="Calibri"/>
              </a:rPr>
              <a:t>Leite, Lourenço Gomes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6" name="CustomShape 19"/>
          <p:cNvSpPr/>
          <p:nvPr/>
        </p:nvSpPr>
        <p:spPr>
          <a:xfrm>
            <a:off x="8205120" y="28254960"/>
            <a:ext cx="4328160" cy="21683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en-GB" sz="1800" b="1" strike="noStrike" spc="-1" dirty="0">
                <a:solidFill>
                  <a:srgbClr val="004B87"/>
                </a:solidFill>
                <a:latin typeface="Calibri"/>
                <a:ea typeface="Arial"/>
              </a:rPr>
              <a:t>CONTA</a:t>
            </a:r>
            <a:r>
              <a:rPr lang="en-GB" b="1" spc="-1" dirty="0">
                <a:solidFill>
                  <a:srgbClr val="004B87"/>
                </a:solidFill>
                <a:latin typeface="Calibri"/>
                <a:ea typeface="Arial"/>
              </a:rPr>
              <a:t>CTS</a:t>
            </a:r>
            <a:r>
              <a:rPr lang="en-GB" sz="1800" b="1" strike="noStrike" spc="-1" dirty="0">
                <a:solidFill>
                  <a:srgbClr val="004B87"/>
                </a:solidFill>
                <a:latin typeface="Calibri"/>
                <a:ea typeface="Arial"/>
              </a:rPr>
              <a:t> - STUDENTS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</a:rPr>
              <a:t>a22996@alunos.ipca.pt (Fábio Fernandes)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</a:rPr>
              <a:t>a22997@alunos.ipca.pt (Fábio Costa)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</a:rPr>
              <a:t>a23008@alunos.ipca.pt (Luís Freitas)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</a:rPr>
              <a:t>a23015@alunos.ipca.pt (Lino Azevedo)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</a:rPr>
              <a:t>a23020@alunos.ipca.pt (Gonçalo </a:t>
            </a:r>
            <a:r>
              <a:rPr lang="pt-PT" spc="-1" dirty="0">
                <a:solidFill>
                  <a:srgbClr val="004B87"/>
                </a:solidFill>
                <a:latin typeface="Calibri"/>
                <a:ea typeface="Arial"/>
              </a:rPr>
              <a:t>Gonçalves)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7" name="CustomShape 20"/>
          <p:cNvSpPr/>
          <p:nvPr/>
        </p:nvSpPr>
        <p:spPr>
          <a:xfrm>
            <a:off x="14144760" y="5695560"/>
            <a:ext cx="5616000" cy="39116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b="0" strike="noStrike" spc="-1" dirty="0" err="1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pt-PT" sz="2400" b="0" strike="noStrike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b="0" strike="noStrike" spc="-1" dirty="0" err="1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pt-PT" sz="2400" b="0" strike="noStrike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3080" indent="-342720" algn="just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Authentication and role-based profiles (Beneficiary / Staff Member / Administrator);</a:t>
            </a:r>
          </a:p>
          <a:p>
            <a:pPr marL="343080" indent="-342720" algn="just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synchronization with Firestore;</a:t>
            </a:r>
          </a:p>
          <a:p>
            <a:pPr marL="343080" indent="-342720" algn="just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notifications;</a:t>
            </a:r>
          </a:p>
          <a:p>
            <a:pPr marL="343080" indent="-342720" algn="just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400" spc="-1" dirty="0">
                <a:solidFill>
                  <a:srgbClr val="004B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export (PDF/CSV).</a:t>
            </a:r>
          </a:p>
        </p:txBody>
      </p:sp>
      <p:sp>
        <p:nvSpPr>
          <p:cNvPr id="2" name="CustomShape 19">
            <a:extLst>
              <a:ext uri="{FF2B5EF4-FFF2-40B4-BE49-F238E27FC236}">
                <a16:creationId xmlns:a16="http://schemas.microsoft.com/office/drawing/2014/main" id="{E3D64404-C618-1612-93A3-E430BEC5451B}"/>
              </a:ext>
            </a:extLst>
          </p:cNvPr>
          <p:cNvSpPr/>
          <p:nvPr/>
        </p:nvSpPr>
        <p:spPr>
          <a:xfrm>
            <a:off x="12926006" y="28254960"/>
            <a:ext cx="3943646" cy="15528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en-GB" sz="1800" b="1" strike="noStrike" spc="-1" dirty="0">
                <a:solidFill>
                  <a:srgbClr val="004B87"/>
                </a:solidFill>
                <a:latin typeface="Calibri"/>
                <a:ea typeface="Arial"/>
              </a:rPr>
              <a:t>CONTACTS - SUPERVISORS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  <a:ea typeface="Arial"/>
              </a:rPr>
              <a:t>patricialeite</a:t>
            </a:r>
            <a:r>
              <a:rPr lang="pt-PT" sz="1800" b="0" strike="noStrike" spc="-1" dirty="0">
                <a:solidFill>
                  <a:srgbClr val="004B87"/>
                </a:solidFill>
                <a:latin typeface="Calibri"/>
                <a:ea typeface="Arial"/>
              </a:rPr>
              <a:t>@ipca.pt (Dra. Patrícia Leite)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pc="-1" dirty="0">
                <a:solidFill>
                  <a:srgbClr val="004B87"/>
                </a:solidFill>
                <a:latin typeface="Calibri"/>
                <a:ea typeface="Arial"/>
              </a:rPr>
              <a:t>lgomes@ipca.pt (Eng. Lourenço Gomes)</a:t>
            </a:r>
          </a:p>
          <a:p>
            <a:pPr>
              <a:lnSpc>
                <a:spcPts val="1760"/>
              </a:lnSpc>
              <a:spcAft>
                <a:spcPts val="601"/>
              </a:spcAft>
            </a:pPr>
            <a:endParaRPr lang="pt-PT" spc="-1" dirty="0">
              <a:solidFill>
                <a:srgbClr val="004B87"/>
              </a:solidFill>
              <a:latin typeface="Calibri"/>
              <a:ea typeface="Arial"/>
            </a:endParaRPr>
          </a:p>
          <a:p>
            <a:pPr>
              <a:lnSpc>
                <a:spcPts val="1760"/>
              </a:lnSpc>
              <a:spcAft>
                <a:spcPts val="601"/>
              </a:spcAf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19">
            <a:extLst>
              <a:ext uri="{FF2B5EF4-FFF2-40B4-BE49-F238E27FC236}">
                <a16:creationId xmlns:a16="http://schemas.microsoft.com/office/drawing/2014/main" id="{B288ED2F-9BE4-3603-CF5A-4384E5EE9820}"/>
              </a:ext>
            </a:extLst>
          </p:cNvPr>
          <p:cNvSpPr/>
          <p:nvPr/>
        </p:nvSpPr>
        <p:spPr>
          <a:xfrm>
            <a:off x="17262378" y="28254960"/>
            <a:ext cx="2498382" cy="32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760"/>
              </a:lnSpc>
              <a:spcAft>
                <a:spcPts val="601"/>
              </a:spcAft>
            </a:pPr>
            <a:r>
              <a:rPr lang="pt-PT" sz="1800" b="1" strike="noStrike" spc="-1" dirty="0">
                <a:solidFill>
                  <a:srgbClr val="004B87"/>
                </a:solidFill>
                <a:latin typeface="Calibri"/>
                <a:ea typeface="Arial"/>
              </a:rPr>
              <a:t>REPOSITORY - GITHUB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Imagem 6" descr="Uma imagem com arte, padrão, captura de ecrã, Simetria&#10;&#10;Os conteúdos gerados por IA podem estar incorretos.">
            <a:extLst>
              <a:ext uri="{FF2B5EF4-FFF2-40B4-BE49-F238E27FC236}">
                <a16:creationId xmlns:a16="http://schemas.microsoft.com/office/drawing/2014/main" id="{5A03795A-D628-1068-990C-FEB6F7000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31419" r="21631" b="30645"/>
          <a:stretch>
            <a:fillRect/>
          </a:stretch>
        </p:blipFill>
        <p:spPr>
          <a:xfrm>
            <a:off x="17711469" y="28578082"/>
            <a:ext cx="1600200" cy="1614744"/>
          </a:xfrm>
          <a:prstGeom prst="rect">
            <a:avLst/>
          </a:prstGeom>
        </p:spPr>
      </p:pic>
      <p:pic>
        <p:nvPicPr>
          <p:cNvPr id="18" name="Imagem 17" descr="Uma imagem com texto, Telemóvel, captura de ecrã, Dispositivo móvel&#10;&#10;Os conteúdos gerados por IA podem estar incorretos.">
            <a:extLst>
              <a:ext uri="{FF2B5EF4-FFF2-40B4-BE49-F238E27FC236}">
                <a16:creationId xmlns:a16="http://schemas.microsoft.com/office/drawing/2014/main" id="{8BD60FD1-68A7-6659-F9D1-43B45939C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69" y="19619873"/>
            <a:ext cx="2542655" cy="537183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1073E2-AD47-578C-EE1F-B4159660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94" y="19619873"/>
            <a:ext cx="2542354" cy="5371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AE20939-AC71-619E-6CF7-ED86C3771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58" y="19619873"/>
            <a:ext cx="2542354" cy="5371200"/>
          </a:xfrm>
          <a:prstGeom prst="rect">
            <a:avLst/>
          </a:prstGeom>
        </p:spPr>
      </p:pic>
      <p:pic>
        <p:nvPicPr>
          <p:cNvPr id="9" name="Imagem 8" descr="Uma imagem com texto, captura de ecrã, Telemóvel, Dispositivo móvel&#10;&#10;Os conteúdos gerados por IA podem estar incorretos.">
            <a:extLst>
              <a:ext uri="{FF2B5EF4-FFF2-40B4-BE49-F238E27FC236}">
                <a16:creationId xmlns:a16="http://schemas.microsoft.com/office/drawing/2014/main" id="{C66EA330-D5DB-EC75-97DA-CB70902EC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46" y="19619873"/>
            <a:ext cx="2542354" cy="5371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92B5EB3-DCF0-00F5-40EF-06CF9CC2AA7D}"/>
              </a:ext>
            </a:extLst>
          </p:cNvPr>
          <p:cNvSpPr txBox="1"/>
          <p:nvPr/>
        </p:nvSpPr>
        <p:spPr>
          <a:xfrm>
            <a:off x="1425969" y="25158893"/>
            <a:ext cx="2515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spc="-1" dirty="0">
                <a:solidFill>
                  <a:srgbClr val="004B87"/>
                </a:solidFill>
                <a:latin typeface="Calibri"/>
              </a:rPr>
              <a:t>Login:</a:t>
            </a:r>
            <a:r>
              <a:rPr lang="pt-PT" sz="2400" spc="-1" dirty="0">
                <a:solidFill>
                  <a:srgbClr val="004B87"/>
                </a:solidFill>
                <a:latin typeface="Calibri"/>
              </a:rPr>
              <a:t> </a:t>
            </a:r>
            <a:r>
              <a:rPr lang="en-US" sz="2400" spc="-1" dirty="0">
                <a:solidFill>
                  <a:srgbClr val="004B87"/>
                </a:solidFill>
                <a:latin typeface="Calibri"/>
              </a:rPr>
              <a:t>Authentication screen for secure access.</a:t>
            </a:r>
            <a:endParaRPr lang="pt-PT" sz="2400" spc="-1" dirty="0">
              <a:solidFill>
                <a:srgbClr val="004B87"/>
              </a:solidFill>
              <a:latin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65EC7B-A14F-9F31-A531-AD061F0CEDCD}"/>
              </a:ext>
            </a:extLst>
          </p:cNvPr>
          <p:cNvSpPr txBox="1"/>
          <p:nvPr/>
        </p:nvSpPr>
        <p:spPr>
          <a:xfrm>
            <a:off x="4161458" y="25158893"/>
            <a:ext cx="2515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" dirty="0">
                <a:solidFill>
                  <a:srgbClr val="004B87"/>
                </a:solidFill>
                <a:latin typeface="Calibri"/>
              </a:rPr>
              <a:t>Collaborator home: </a:t>
            </a:r>
            <a:r>
              <a:rPr lang="en-US" sz="2400" spc="-1" dirty="0">
                <a:solidFill>
                  <a:srgbClr val="004B87"/>
                </a:solidFill>
                <a:latin typeface="Calibri"/>
              </a:rPr>
              <a:t>Collaborator dashboard for daily operations.</a:t>
            </a:r>
            <a:endParaRPr lang="pt-PT" sz="2400" spc="-1" dirty="0">
              <a:solidFill>
                <a:srgbClr val="004B87"/>
              </a:solidFill>
              <a:latin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206F8F-FAD9-BC8A-77A7-3E54A9907155}"/>
              </a:ext>
            </a:extLst>
          </p:cNvPr>
          <p:cNvSpPr txBox="1"/>
          <p:nvPr/>
        </p:nvSpPr>
        <p:spPr>
          <a:xfrm>
            <a:off x="6896646" y="25158893"/>
            <a:ext cx="2542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" dirty="0">
                <a:solidFill>
                  <a:srgbClr val="004B87"/>
                </a:solidFill>
                <a:latin typeface="Calibri"/>
              </a:rPr>
              <a:t>Beneficiary home: </a:t>
            </a:r>
            <a:r>
              <a:rPr lang="en-US" sz="2400" spc="-1" dirty="0">
                <a:solidFill>
                  <a:srgbClr val="004B87"/>
                </a:solidFill>
                <a:latin typeface="Calibri"/>
              </a:rPr>
              <a:t>Beneficiary dashboard with key updates.</a:t>
            </a:r>
            <a:endParaRPr lang="pt-PT" sz="2400" spc="-1" dirty="0">
              <a:solidFill>
                <a:srgbClr val="004B87"/>
              </a:solidFill>
              <a:latin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FE7AFAE-B88F-B43A-2D13-F4398CC0ECB6}"/>
              </a:ext>
            </a:extLst>
          </p:cNvPr>
          <p:cNvSpPr txBox="1"/>
          <p:nvPr/>
        </p:nvSpPr>
        <p:spPr>
          <a:xfrm>
            <a:off x="9658726" y="25158893"/>
            <a:ext cx="2515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" dirty="0">
                <a:solidFill>
                  <a:srgbClr val="004B87"/>
                </a:solidFill>
                <a:latin typeface="Calibri"/>
              </a:rPr>
              <a:t>Widget:</a:t>
            </a:r>
            <a:r>
              <a:rPr lang="en-US" sz="2400" spc="-1" dirty="0">
                <a:solidFill>
                  <a:srgbClr val="004B87"/>
                </a:solidFill>
                <a:latin typeface="Calibri"/>
              </a:rPr>
              <a:t> Home-     -screen widget with upcoming schedules.</a:t>
            </a:r>
            <a:endParaRPr lang="pt-PT" sz="2400" spc="-1" dirty="0">
              <a:solidFill>
                <a:srgbClr val="004B87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</TotalTime>
  <Words>529</Words>
  <Application>Microsoft Office PowerPoint</Application>
  <PresentationFormat>Personalizados</PresentationFormat>
  <Paragraphs>49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Symbol</vt:lpstr>
      <vt:lpstr>Wingdings</vt:lpstr>
      <vt:lpstr>Office Theme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AMoreira</dc:creator>
  <dc:description/>
  <cp:lastModifiedBy>Fábio Alexandre Gomes Fernandes</cp:lastModifiedBy>
  <cp:revision>103</cp:revision>
  <dcterms:created xsi:type="dcterms:W3CDTF">2014-03-10T11:06:56Z</dcterms:created>
  <dcterms:modified xsi:type="dcterms:W3CDTF">2026-01-11T17:06:10Z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Personalizados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